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50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D5359-7B0E-4EB6-916D-7B8C70AB8837}" type="datetimeFigureOut">
              <a:rPr lang="en-US" smtClean="0"/>
              <a:t>4/24/2020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119A8C-3E46-4AE3-B5E6-EF0FEED5C0BD}" type="slidenum">
              <a:rPr lang="en-US" smtClean="0"/>
              <a:t>‹#›</a:t>
            </a:fld>
            <a:endParaRPr lang="en-US"/>
          </a:p>
        </p:txBody>
      </p:sp>
    </p:spTree>
    <p:extLst>
      <p:ext uri="{BB962C8B-B14F-4D97-AF65-F5344CB8AC3E}">
        <p14:creationId xmlns:p14="http://schemas.microsoft.com/office/powerpoint/2010/main" val="2162379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Tremendous growth in the market is making India to source talented candidates and </a:t>
            </a:r>
            <a:r>
              <a:rPr lang="en-US" sz="1200">
                <a:latin typeface="Times New Roman" panose="02020603050405020304" pitchFamily="18" charset="0"/>
                <a:cs typeface="Times New Roman" panose="02020603050405020304" pitchFamily="18" charset="0"/>
              </a:rPr>
              <a:t>it executes </a:t>
            </a:r>
            <a:r>
              <a:rPr lang="en-US" sz="1200" dirty="0">
                <a:latin typeface="Times New Roman" panose="02020603050405020304" pitchFamily="18" charset="0"/>
                <a:cs typeface="Times New Roman" panose="02020603050405020304" pitchFamily="18" charset="0"/>
              </a:rPr>
              <a:t>social recruitment, flexible work schedules and PR practices tin sourcing competent job hunters.</a:t>
            </a:r>
          </a:p>
        </p:txBody>
      </p:sp>
      <p:sp>
        <p:nvSpPr>
          <p:cNvPr id="4" name="Slide Number Placeholder 3"/>
          <p:cNvSpPr>
            <a:spLocks noGrp="1"/>
          </p:cNvSpPr>
          <p:nvPr>
            <p:ph type="sldNum" sz="quarter" idx="5"/>
          </p:nvPr>
        </p:nvSpPr>
        <p:spPr/>
        <p:txBody>
          <a:bodyPr/>
          <a:lstStyle/>
          <a:p>
            <a:fld id="{F8119A8C-3E46-4AE3-B5E6-EF0FEED5C0BD}" type="slidenum">
              <a:rPr lang="en-US" smtClean="0"/>
              <a:t>2</a:t>
            </a:fld>
            <a:endParaRPr lang="en-US"/>
          </a:p>
        </p:txBody>
      </p:sp>
    </p:spTree>
    <p:extLst>
      <p:ext uri="{BB962C8B-B14F-4D97-AF65-F5344CB8AC3E}">
        <p14:creationId xmlns:p14="http://schemas.microsoft.com/office/powerpoint/2010/main" val="101035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 government employees receive their salary package inform of basic pay, dearness allowance, overtime payment and fringe benefits to enhance their living standards. The fixed rate and consumer price index is used to pay the dearness allowance which is adjusted in the cases of inflation to enhance the cost of living.</a:t>
            </a:r>
          </a:p>
        </p:txBody>
      </p:sp>
      <p:sp>
        <p:nvSpPr>
          <p:cNvPr id="4" name="Slide Number Placeholder 3"/>
          <p:cNvSpPr>
            <a:spLocks noGrp="1"/>
          </p:cNvSpPr>
          <p:nvPr>
            <p:ph type="sldNum" sz="quarter" idx="5"/>
          </p:nvPr>
        </p:nvSpPr>
        <p:spPr/>
        <p:txBody>
          <a:bodyPr/>
          <a:lstStyle/>
          <a:p>
            <a:fld id="{F8119A8C-3E46-4AE3-B5E6-EF0FEED5C0BD}" type="slidenum">
              <a:rPr lang="en-US" smtClean="0"/>
              <a:t>3</a:t>
            </a:fld>
            <a:endParaRPr lang="en-US"/>
          </a:p>
        </p:txBody>
      </p:sp>
    </p:spTree>
    <p:extLst>
      <p:ext uri="{BB962C8B-B14F-4D97-AF65-F5344CB8AC3E}">
        <p14:creationId xmlns:p14="http://schemas.microsoft.com/office/powerpoint/2010/main" val="267223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Labor relations is key to every organization because it has potential benefits such conflict reduction, improved productivity and better working conditions. Besides, the  government ,employees and the employers are integral in instituting proper labor relations</a:t>
            </a:r>
            <a:r>
              <a:rPr lang="en-US" dirty="0"/>
              <a:t>.</a:t>
            </a:r>
          </a:p>
        </p:txBody>
      </p:sp>
      <p:sp>
        <p:nvSpPr>
          <p:cNvPr id="4" name="Slide Number Placeholder 3"/>
          <p:cNvSpPr>
            <a:spLocks noGrp="1"/>
          </p:cNvSpPr>
          <p:nvPr>
            <p:ph type="sldNum" sz="quarter" idx="5"/>
          </p:nvPr>
        </p:nvSpPr>
        <p:spPr/>
        <p:txBody>
          <a:bodyPr/>
          <a:lstStyle/>
          <a:p>
            <a:fld id="{F8119A8C-3E46-4AE3-B5E6-EF0FEED5C0BD}" type="slidenum">
              <a:rPr lang="en-US" smtClean="0"/>
              <a:t>4</a:t>
            </a:fld>
            <a:endParaRPr lang="en-US"/>
          </a:p>
        </p:txBody>
      </p:sp>
    </p:spTree>
    <p:extLst>
      <p:ext uri="{BB962C8B-B14F-4D97-AF65-F5344CB8AC3E}">
        <p14:creationId xmlns:p14="http://schemas.microsoft.com/office/powerpoint/2010/main" val="2430365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Training is a learning experience that is strongly supported by the HR in fostering excellent behavioral sciences resulting to the gain of competent skills useful in in the betterment of functional areas, thus, better efficiency</a:t>
            </a:r>
            <a:r>
              <a:rPr lang="en-US" dirty="0"/>
              <a:t>.</a:t>
            </a:r>
          </a:p>
        </p:txBody>
      </p:sp>
      <p:sp>
        <p:nvSpPr>
          <p:cNvPr id="4" name="Slide Number Placeholder 3"/>
          <p:cNvSpPr>
            <a:spLocks noGrp="1"/>
          </p:cNvSpPr>
          <p:nvPr>
            <p:ph type="sldNum" sz="quarter" idx="5"/>
          </p:nvPr>
        </p:nvSpPr>
        <p:spPr/>
        <p:txBody>
          <a:bodyPr/>
          <a:lstStyle/>
          <a:p>
            <a:fld id="{F8119A8C-3E46-4AE3-B5E6-EF0FEED5C0BD}" type="slidenum">
              <a:rPr lang="en-US" smtClean="0"/>
              <a:t>5</a:t>
            </a:fld>
            <a:endParaRPr lang="en-US"/>
          </a:p>
        </p:txBody>
      </p:sp>
    </p:spTree>
    <p:extLst>
      <p:ext uri="{BB962C8B-B14F-4D97-AF65-F5344CB8AC3E}">
        <p14:creationId xmlns:p14="http://schemas.microsoft.com/office/powerpoint/2010/main" val="2427188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400" b="0" dirty="0">
                <a:latin typeface="Times New Roman" panose="02020603050405020304" pitchFamily="18" charset="0"/>
                <a:cs typeface="Times New Roman" panose="02020603050405020304" pitchFamily="18" charset="0"/>
              </a:rPr>
              <a:t>HR practices are vital in the overall development of the employee and other interventions should be operationalized to foster efficiency among employees which include HR automation and persistent training and support.</a:t>
            </a:r>
          </a:p>
        </p:txBody>
      </p:sp>
      <p:sp>
        <p:nvSpPr>
          <p:cNvPr id="4" name="Slide Number Placeholder 3"/>
          <p:cNvSpPr>
            <a:spLocks noGrp="1"/>
          </p:cNvSpPr>
          <p:nvPr>
            <p:ph type="sldNum" sz="quarter" idx="5"/>
          </p:nvPr>
        </p:nvSpPr>
        <p:spPr/>
        <p:txBody>
          <a:bodyPr/>
          <a:lstStyle/>
          <a:p>
            <a:fld id="{F8119A8C-3E46-4AE3-B5E6-EF0FEED5C0BD}" type="slidenum">
              <a:rPr lang="en-US" smtClean="0"/>
              <a:t>6</a:t>
            </a:fld>
            <a:endParaRPr lang="en-US"/>
          </a:p>
        </p:txBody>
      </p:sp>
    </p:spTree>
    <p:extLst>
      <p:ext uri="{BB962C8B-B14F-4D97-AF65-F5344CB8AC3E}">
        <p14:creationId xmlns:p14="http://schemas.microsoft.com/office/powerpoint/2010/main" val="1804287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F922A6-10D0-4E19-8BA6-01E6E00C98A5}" type="datetimeFigureOut">
              <a:rPr lang="en-US" smtClean="0"/>
              <a:t>4/24/2020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F922A6-10D0-4E19-8BA6-01E6E00C98A5}" type="datetimeFigureOut">
              <a:rPr lang="en-US" smtClean="0"/>
              <a:t>4/24/2020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5CF922A6-10D0-4E19-8BA6-01E6E00C98A5}" type="datetimeFigureOut">
              <a:rPr lang="en-US" smtClean="0"/>
              <a:t>4/24/2020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F922A6-10D0-4E19-8BA6-01E6E00C98A5}" type="datetimeFigureOut">
              <a:rPr lang="en-US" smtClean="0"/>
              <a:t>4/24/2020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23EBB-39ED-4C32-A204-129453C1EBA5}"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F922A6-10D0-4E19-8BA6-01E6E00C98A5}" type="datetimeFigureOut">
              <a:rPr lang="en-US" smtClean="0"/>
              <a:t>4/24/2020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F922A6-10D0-4E19-8BA6-01E6E00C98A5}" type="datetimeFigureOut">
              <a:rPr lang="en-US" smtClean="0"/>
              <a:t>4/24/2020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922A6-10D0-4E19-8BA6-01E6E00C98A5}" type="datetimeFigureOut">
              <a:rPr lang="en-US" smtClean="0"/>
              <a:t>4/24/2020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5CF922A6-10D0-4E19-8BA6-01E6E00C98A5}" type="datetimeFigureOut">
              <a:rPr lang="en-US" smtClean="0"/>
              <a:t>4/24/2020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D1723EBB-39ED-4C32-A204-129453C1EBA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F922A6-10D0-4E19-8BA6-01E6E00C98A5}" type="datetimeFigureOut">
              <a:rPr lang="en-US" smtClean="0"/>
              <a:t>4/24/2020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922A6-10D0-4E19-8BA6-01E6E00C98A5}" type="datetimeFigureOut">
              <a:rPr lang="en-US" smtClean="0"/>
              <a:t>4/24/2020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922A6-10D0-4E19-8BA6-01E6E00C98A5}" type="datetimeFigureOut">
              <a:rPr lang="en-US" smtClean="0"/>
              <a:t>4/24/2020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723EBB-39ED-4C32-A204-129453C1EB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5CF922A6-10D0-4E19-8BA6-01E6E00C98A5}" type="datetimeFigureOut">
              <a:rPr lang="en-US" smtClean="0"/>
              <a:t>4/24/2020</a:t>
            </a:fld>
            <a:endParaRPr lang="en-US"/>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D1723EBB-39ED-4C32-A204-129453C1EBA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C84876-904E-47B5-80CF-5FD84358C297}"/>
              </a:ext>
            </a:extLst>
          </p:cNvPr>
          <p:cNvSpPr>
            <a:spLocks noGrp="1"/>
          </p:cNvSpPr>
          <p:nvPr>
            <p:ph type="ctrTitle"/>
          </p:nvPr>
        </p:nvSpPr>
        <p:spPr>
          <a:xfrm>
            <a:off x="0" y="-263047"/>
            <a:ext cx="12192000" cy="7121047"/>
          </a:xfrm>
        </p:spPr>
        <p:txBody>
          <a:bodyPr>
            <a:normAutofit/>
          </a:bodyPr>
          <a:lstStyle/>
          <a:p>
            <a:endParaRPr lang="en-US" sz="14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56CDFC82-9E74-47DD-9E23-6B53766A0412}"/>
              </a:ext>
            </a:extLst>
          </p:cNvPr>
          <p:cNvSpPr>
            <a:spLocks noGrp="1"/>
          </p:cNvSpPr>
          <p:nvPr>
            <p:ph type="subTitle" idx="1"/>
          </p:nvPr>
        </p:nvSpPr>
        <p:spPr>
          <a:xfrm>
            <a:off x="0" y="-137786"/>
            <a:ext cx="10718104" cy="6995786"/>
          </a:xfrm>
        </p:spPr>
        <p:txBody>
          <a:bodyPr>
            <a:normAutofit/>
          </a:bodyPr>
          <a:lstStyle/>
          <a:p>
            <a:endParaRPr lang="en-US" dirty="0" smtClean="0"/>
          </a:p>
          <a:p>
            <a:pPr>
              <a:lnSpc>
                <a:spcPct val="200000"/>
              </a:lnSpc>
            </a:pPr>
            <a:r>
              <a:rPr lang="en-US" dirty="0" smtClean="0">
                <a:latin typeface="Times New Roman" pitchFamily="18" charset="0"/>
                <a:cs typeface="Times New Roman" pitchFamily="18" charset="0"/>
              </a:rPr>
              <a:t>HR Practices In India</a:t>
            </a:r>
            <a:endParaRPr lang="en-US" dirty="0">
              <a:latin typeface="Times New Roman" pitchFamily="18" charset="0"/>
              <a:cs typeface="Times New Roman" pitchFamily="18" charset="0"/>
            </a:endParaRPr>
          </a:p>
          <a:p>
            <a:pPr>
              <a:lnSpc>
                <a:spcPct val="200000"/>
              </a:lnSpc>
            </a:pP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Name </a:t>
            </a:r>
          </a:p>
          <a:p>
            <a:pPr>
              <a:lnSpc>
                <a:spcPct val="200000"/>
              </a:lnSpc>
            </a:pPr>
            <a:r>
              <a:rPr lang="en-US" dirty="0" smtClean="0">
                <a:latin typeface="Times New Roman" pitchFamily="18" charset="0"/>
                <a:cs typeface="Times New Roman" pitchFamily="18" charset="0"/>
              </a:rPr>
              <a:t>Course title</a:t>
            </a:r>
          </a:p>
          <a:p>
            <a:pPr>
              <a:lnSpc>
                <a:spcPct val="200000"/>
              </a:lnSpc>
            </a:pPr>
            <a:r>
              <a:rPr lang="en-US" dirty="0" smtClean="0">
                <a:latin typeface="Times New Roman" pitchFamily="18" charset="0"/>
                <a:cs typeface="Times New Roman" pitchFamily="18" charset="0"/>
              </a:rPr>
              <a:t>Date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15938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413C9F-4C34-437F-A3BC-3DE75C117F69}"/>
              </a:ext>
            </a:extLst>
          </p:cNvPr>
          <p:cNvSpPr>
            <a:spLocks noGrp="1"/>
          </p:cNvSpPr>
          <p:nvPr>
            <p:ph type="title"/>
          </p:nvPr>
        </p:nvSpPr>
        <p:spPr>
          <a:xfrm>
            <a:off x="838200" y="197704"/>
            <a:ext cx="10515600" cy="1325563"/>
          </a:xfrm>
        </p:spPr>
        <p:txBody>
          <a:bodyPr>
            <a:normAutofit/>
          </a:bodyPr>
          <a:lstStyle/>
          <a:p>
            <a:pPr algn="ctr"/>
            <a:r>
              <a:rPr lang="en-US" sz="1400" b="1" dirty="0">
                <a:latin typeface="Times New Roman" panose="02020603050405020304" pitchFamily="18" charset="0"/>
                <a:cs typeface="Times New Roman" panose="02020603050405020304" pitchFamily="18" charset="0"/>
              </a:rPr>
              <a:t>Recruitment Practices in India</a:t>
            </a:r>
          </a:p>
        </p:txBody>
      </p:sp>
      <p:sp>
        <p:nvSpPr>
          <p:cNvPr id="3" name="Content Placeholder 2">
            <a:extLst>
              <a:ext uri="{FF2B5EF4-FFF2-40B4-BE49-F238E27FC236}">
                <a16:creationId xmlns:a16="http://schemas.microsoft.com/office/drawing/2014/main" xmlns="" id="{4ED1C893-5680-4004-9ECB-B4E4E6B3E631}"/>
              </a:ext>
            </a:extLst>
          </p:cNvPr>
          <p:cNvSpPr>
            <a:spLocks noGrp="1"/>
          </p:cNvSpPr>
          <p:nvPr>
            <p:ph idx="1"/>
          </p:nvPr>
        </p:nvSpPr>
        <p:spPr>
          <a:xfrm>
            <a:off x="838200" y="1302707"/>
            <a:ext cx="10515600" cy="5555293"/>
          </a:xfrm>
        </p:spPr>
        <p:txBody>
          <a:bodyPr/>
          <a:lstStyle/>
          <a:p>
            <a:pPr marL="0" indent="0">
              <a:buNone/>
            </a:pPr>
            <a:endParaRPr lang="en-US" sz="1600" dirty="0"/>
          </a:p>
          <a:p>
            <a:pPr>
              <a:lnSpc>
                <a:spcPct val="200000"/>
              </a:lnSpc>
              <a:buFont typeface="Wingdings" pitchFamily="2" charset="2"/>
              <a:buChar char="Ø"/>
            </a:pPr>
            <a:r>
              <a:rPr lang="en-US" sz="1800" dirty="0">
                <a:latin typeface="Times New Roman" panose="02020603050405020304" pitchFamily="18" charset="0"/>
                <a:cs typeface="Times New Roman" panose="02020603050405020304" pitchFamily="18" charset="0"/>
              </a:rPr>
              <a:t>There is drastic increase in size of the market requiring skilled professionals for the business endeavors, for example, the IT </a:t>
            </a:r>
            <a:r>
              <a:rPr lang="en-US" sz="1800" dirty="0" smtClean="0">
                <a:latin typeface="Times New Roman" panose="02020603050405020304" pitchFamily="18" charset="0"/>
                <a:cs typeface="Times New Roman" panose="02020603050405020304" pitchFamily="18" charset="0"/>
              </a:rPr>
              <a:t>staffing.</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It </a:t>
            </a:r>
            <a:r>
              <a:rPr lang="en-US" sz="1800" dirty="0">
                <a:latin typeface="Times New Roman" panose="02020603050405020304" pitchFamily="18" charset="0"/>
                <a:cs typeface="Times New Roman" panose="02020603050405020304" pitchFamily="18" charset="0"/>
              </a:rPr>
              <a:t>uses various recruitment practices in sourcing talented experts and they </a:t>
            </a:r>
            <a:r>
              <a:rPr lang="en-US" sz="1800" dirty="0" smtClean="0">
                <a:latin typeface="Times New Roman" panose="02020603050405020304" pitchFamily="18" charset="0"/>
                <a:cs typeface="Times New Roman" panose="02020603050405020304" pitchFamily="18" charset="0"/>
              </a:rPr>
              <a:t>include;</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Social </a:t>
            </a:r>
            <a:r>
              <a:rPr lang="en-US" sz="1800" dirty="0">
                <a:latin typeface="Times New Roman" panose="02020603050405020304" pitchFamily="18" charset="0"/>
                <a:cs typeface="Times New Roman" panose="02020603050405020304" pitchFamily="18" charset="0"/>
              </a:rPr>
              <a:t>recruitment whereby social media platforms such as the Facebook and LinkedIn are utilized to source the right </a:t>
            </a:r>
            <a:r>
              <a:rPr lang="en-US" sz="1800" dirty="0" smtClean="0">
                <a:latin typeface="Times New Roman" panose="02020603050405020304" pitchFamily="18" charset="0"/>
                <a:cs typeface="Times New Roman" panose="02020603050405020304" pitchFamily="18" charset="0"/>
              </a:rPr>
              <a:t>talent..</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Flexible </a:t>
            </a:r>
            <a:r>
              <a:rPr lang="en-US" sz="1800" dirty="0">
                <a:latin typeface="Times New Roman" panose="02020603050405020304" pitchFamily="18" charset="0"/>
                <a:cs typeface="Times New Roman" panose="02020603050405020304" pitchFamily="18" charset="0"/>
              </a:rPr>
              <a:t>work schedules enabling those preferring flexible working hours in landing their dream </a:t>
            </a:r>
            <a:r>
              <a:rPr lang="en-US" sz="1800" dirty="0" smtClean="0">
                <a:latin typeface="Times New Roman" panose="02020603050405020304" pitchFamily="18" charset="0"/>
                <a:cs typeface="Times New Roman" panose="02020603050405020304" pitchFamily="18" charset="0"/>
              </a:rPr>
              <a:t>job.</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PR </a:t>
            </a:r>
            <a:r>
              <a:rPr lang="en-US" sz="1800" dirty="0">
                <a:latin typeface="Times New Roman" panose="02020603050405020304" pitchFamily="18" charset="0"/>
                <a:cs typeface="Times New Roman" panose="02020603050405020304" pitchFamily="18" charset="0"/>
              </a:rPr>
              <a:t>practices; recruiters indulge in a diversified market to get qualified candidates.</a:t>
            </a:r>
          </a:p>
          <a:p>
            <a:pPr>
              <a:lnSpc>
                <a:spcPct val="200000"/>
              </a:lnSpc>
            </a:pPr>
            <a:endParaRPr lang="en-US" sz="1800" dirty="0">
              <a:latin typeface="Times New Roman" panose="02020603050405020304" pitchFamily="18" charset="0"/>
              <a:cs typeface="Times New Roman" panose="02020603050405020304" pitchFamily="18" charset="0"/>
            </a:endParaRPr>
          </a:p>
          <a:p>
            <a:pPr marL="0" indent="0" algn="ctr">
              <a:buNone/>
            </a:pPr>
            <a:endParaRPr lang="en-US" dirty="0"/>
          </a:p>
        </p:txBody>
      </p:sp>
    </p:spTree>
    <p:extLst>
      <p:ext uri="{BB962C8B-B14F-4D97-AF65-F5344CB8AC3E}">
        <p14:creationId xmlns:p14="http://schemas.microsoft.com/office/powerpoint/2010/main" val="386686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6DDC4B-DD6E-4F81-9FB4-7923E48487D0}"/>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Payment System </a:t>
            </a:r>
            <a:r>
              <a:rPr lang="en-US" sz="1400" b="1" dirty="0" smtClean="0">
                <a:latin typeface="Times New Roman" panose="02020603050405020304" pitchFamily="18" charset="0"/>
                <a:cs typeface="Times New Roman" panose="02020603050405020304" pitchFamily="18" charset="0"/>
              </a:rPr>
              <a:t>IN </a:t>
            </a:r>
            <a:r>
              <a:rPr lang="en-US" sz="1400" b="1" dirty="0" smtClean="0">
                <a:latin typeface="Times New Roman" panose="02020603050405020304" pitchFamily="18" charset="0"/>
                <a:cs typeface="Times New Roman" panose="02020603050405020304" pitchFamily="18" charset="0"/>
              </a:rPr>
              <a:t>India</a:t>
            </a:r>
            <a:endParaRPr lang="en-US" sz="1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22D37E6-37FB-4989-BEC4-12C37B33953E}"/>
              </a:ext>
            </a:extLst>
          </p:cNvPr>
          <p:cNvSpPr>
            <a:spLocks noGrp="1"/>
          </p:cNvSpPr>
          <p:nvPr>
            <p:ph idx="1"/>
          </p:nvPr>
        </p:nvSpPr>
        <p:spPr/>
        <p:txBody>
          <a:bodyPr>
            <a:normAutofit fontScale="77500" lnSpcReduction="20000"/>
          </a:bodyPr>
          <a:lstStyle/>
          <a:p>
            <a:pPr>
              <a:lnSpc>
                <a:spcPct val="210000"/>
              </a:lnSpc>
              <a:buFont typeface="Wingdings" pitchFamily="2" charset="2"/>
              <a:buChar char="Ø"/>
            </a:pPr>
            <a:r>
              <a:rPr lang="en-US" sz="1600" dirty="0">
                <a:latin typeface="Times New Roman" panose="02020603050405020304" pitchFamily="18" charset="0"/>
                <a:cs typeface="Times New Roman" panose="02020603050405020304" pitchFamily="18" charset="0"/>
              </a:rPr>
              <a:t>The benefit package to the employee actually contains; basic pay, a dearness allowance, overtime payment, annual benefits including fringe </a:t>
            </a:r>
            <a:r>
              <a:rPr lang="en-US" sz="1600" dirty="0" smtClean="0">
                <a:latin typeface="Times New Roman" panose="02020603050405020304" pitchFamily="18" charset="0"/>
                <a:cs typeface="Times New Roman" panose="02020603050405020304" pitchFamily="18" charset="0"/>
              </a:rPr>
              <a:t>benefits.</a:t>
            </a:r>
          </a:p>
          <a:p>
            <a:pPr>
              <a:lnSpc>
                <a:spcPct val="21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Basic </a:t>
            </a:r>
            <a:r>
              <a:rPr lang="en-US" sz="1600" dirty="0">
                <a:latin typeface="Times New Roman" panose="02020603050405020304" pitchFamily="18" charset="0"/>
                <a:cs typeface="Times New Roman" panose="02020603050405020304" pitchFamily="18" charset="0"/>
              </a:rPr>
              <a:t>pay provides the efficiency of workers through education measure, medical needs and other social </a:t>
            </a:r>
            <a:r>
              <a:rPr lang="en-US" sz="1600" dirty="0" smtClean="0">
                <a:latin typeface="Times New Roman" panose="02020603050405020304" pitchFamily="18" charset="0"/>
                <a:cs typeface="Times New Roman" panose="02020603050405020304" pitchFamily="18" charset="0"/>
              </a:rPr>
              <a:t>amenities.</a:t>
            </a:r>
          </a:p>
          <a:p>
            <a:pPr>
              <a:lnSpc>
                <a:spcPct val="21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Dearness </a:t>
            </a:r>
            <a:r>
              <a:rPr lang="en-US" sz="1600" dirty="0">
                <a:latin typeface="Times New Roman" panose="02020603050405020304" pitchFamily="18" charset="0"/>
                <a:cs typeface="Times New Roman" panose="02020603050405020304" pitchFamily="18" charset="0"/>
              </a:rPr>
              <a:t>allowance compensates  the government employees and the </a:t>
            </a:r>
            <a:r>
              <a:rPr lang="en-US" sz="1600" dirty="0" smtClean="0">
                <a:latin typeface="Times New Roman" panose="02020603050405020304" pitchFamily="18" charset="0"/>
                <a:cs typeface="Times New Roman" panose="02020603050405020304" pitchFamily="18" charset="0"/>
              </a:rPr>
              <a:t>pensioners.</a:t>
            </a:r>
          </a:p>
          <a:p>
            <a:pPr>
              <a:lnSpc>
                <a:spcPct val="21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government adjust it based on the inflationary trends in lessening the impact to the government practitioners by </a:t>
            </a:r>
            <a:r>
              <a:rPr lang="en-US" sz="1600" dirty="0" smtClean="0">
                <a:latin typeface="Times New Roman" panose="02020603050405020304" pitchFamily="18" charset="0"/>
                <a:cs typeface="Times New Roman" panose="02020603050405020304" pitchFamily="18" charset="0"/>
              </a:rPr>
              <a:t>inflation.</a:t>
            </a:r>
          </a:p>
          <a:p>
            <a:pPr>
              <a:lnSpc>
                <a:spcPct val="21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A </a:t>
            </a:r>
            <a:r>
              <a:rPr lang="en-US" sz="1600" dirty="0">
                <a:latin typeface="Times New Roman" panose="02020603050405020304" pitchFamily="18" charset="0"/>
                <a:cs typeface="Times New Roman" panose="02020603050405020304" pitchFamily="18" charset="0"/>
              </a:rPr>
              <a:t>fixed rate is paid to all employees irrespective of the employees’ wage </a:t>
            </a:r>
            <a:r>
              <a:rPr lang="en-US" sz="1600" dirty="0" smtClean="0">
                <a:latin typeface="Times New Roman" panose="02020603050405020304" pitchFamily="18" charset="0"/>
                <a:cs typeface="Times New Roman" panose="02020603050405020304" pitchFamily="18" charset="0"/>
              </a:rPr>
              <a:t>scale.</a:t>
            </a:r>
          </a:p>
          <a:p>
            <a:pPr>
              <a:lnSpc>
                <a:spcPct val="210000"/>
              </a:lnSpc>
              <a:buFont typeface="Wingdings" pitchFamily="2" charset="2"/>
              <a:buChar char="Ø"/>
            </a:pPr>
            <a:r>
              <a:rPr lang="en-US" sz="1600" dirty="0" smtClean="0">
                <a:latin typeface="Times New Roman" panose="02020603050405020304" pitchFamily="18" charset="0"/>
                <a:cs typeface="Times New Roman" panose="02020603050405020304" pitchFamily="18" charset="0"/>
              </a:rPr>
              <a:t>Consumer </a:t>
            </a:r>
            <a:r>
              <a:rPr lang="en-US" sz="1600" dirty="0">
                <a:latin typeface="Times New Roman" panose="02020603050405020304" pitchFamily="18" charset="0"/>
                <a:cs typeface="Times New Roman" panose="02020603050405020304" pitchFamily="18" charset="0"/>
              </a:rPr>
              <a:t>price index numbers undergoes periodic publication to indicate the prices of the essential fixed basket of not only goods but also services acquired by workers families.</a:t>
            </a:r>
          </a:p>
          <a:p>
            <a:pPr marL="0" indent="0">
              <a:lnSpc>
                <a:spcPct val="210000"/>
              </a:lnSpc>
              <a:buNone/>
            </a:pPr>
            <a:endParaRPr lang="en-US" sz="1600" dirty="0"/>
          </a:p>
        </p:txBody>
      </p:sp>
    </p:spTree>
    <p:extLst>
      <p:ext uri="{BB962C8B-B14F-4D97-AF65-F5344CB8AC3E}">
        <p14:creationId xmlns:p14="http://schemas.microsoft.com/office/powerpoint/2010/main" val="222407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CEA7E-A7E2-4D10-BB70-A57845454D68}"/>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Labor Relations of India</a:t>
            </a:r>
          </a:p>
        </p:txBody>
      </p:sp>
      <p:sp>
        <p:nvSpPr>
          <p:cNvPr id="3" name="Content Placeholder 2">
            <a:extLst>
              <a:ext uri="{FF2B5EF4-FFF2-40B4-BE49-F238E27FC236}">
                <a16:creationId xmlns:a16="http://schemas.microsoft.com/office/drawing/2014/main" xmlns="" id="{CE55DAE2-38CE-4061-8BC5-D9A3E7D76E79}"/>
              </a:ext>
            </a:extLst>
          </p:cNvPr>
          <p:cNvSpPr>
            <a:spLocks noGrp="1"/>
          </p:cNvSpPr>
          <p:nvPr>
            <p:ph idx="1"/>
          </p:nvPr>
        </p:nvSpPr>
        <p:spPr>
          <a:xfrm>
            <a:off x="0" y="1415445"/>
            <a:ext cx="12192000" cy="6187857"/>
          </a:xfrm>
        </p:spPr>
        <p:txBody>
          <a:bodyPr>
            <a:noAutofit/>
          </a:bodyPr>
          <a:lstStyle/>
          <a:p>
            <a:pPr>
              <a:lnSpc>
                <a:spcPct val="200000"/>
              </a:lnSpc>
              <a:buFont typeface="Wingdings" pitchFamily="2" charset="2"/>
              <a:buChar char="Ø"/>
            </a:pPr>
            <a:r>
              <a:rPr lang="en-US" sz="1400" dirty="0">
                <a:latin typeface="Times New Roman" pitchFamily="18" charset="0"/>
                <a:cs typeface="Times New Roman" panose="02020603050405020304" pitchFamily="18" charset="0"/>
              </a:rPr>
              <a:t>The globalization effect has made labor relations to be critical in the global </a:t>
            </a:r>
            <a:r>
              <a:rPr lang="en-US" sz="1400" dirty="0" smtClean="0">
                <a:latin typeface="Times New Roman" panose="02020603050405020304" pitchFamily="18" charset="0"/>
                <a:cs typeface="Times New Roman" panose="02020603050405020304" pitchFamily="18" charset="0"/>
              </a:rPr>
              <a:t>industry.</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Indian government aptly incorporates labor relations to achieve  the following;</a:t>
            </a:r>
          </a:p>
          <a:p>
            <a:pPr>
              <a:lnSpc>
                <a:spcPct val="200000"/>
              </a:lnSpc>
              <a:buFont typeface="Wingdings" pitchFamily="2" charset="2"/>
              <a:buChar char="v"/>
            </a:pPr>
            <a:r>
              <a:rPr lang="en-US" sz="1400" dirty="0">
                <a:latin typeface="Times New Roman" panose="02020603050405020304" pitchFamily="18" charset="0"/>
                <a:cs typeface="Times New Roman" panose="02020603050405020304" pitchFamily="18" charset="0"/>
              </a:rPr>
              <a:t>Industrial conflict </a:t>
            </a:r>
            <a:r>
              <a:rPr lang="en-US" sz="1400" dirty="0" smtClean="0">
                <a:latin typeface="Times New Roman" panose="02020603050405020304" pitchFamily="18" charset="0"/>
                <a:cs typeface="Times New Roman" panose="02020603050405020304" pitchFamily="18" charset="0"/>
              </a:rPr>
              <a:t>avoidance.</a:t>
            </a:r>
          </a:p>
          <a:p>
            <a:pPr>
              <a:lnSpc>
                <a:spcPct val="200000"/>
              </a:lnSpc>
              <a:buFont typeface="Wingdings" pitchFamily="2" charset="2"/>
              <a:buChar char="v"/>
            </a:pPr>
            <a:r>
              <a:rPr lang="en-US" sz="1400" dirty="0" smtClean="0">
                <a:latin typeface="Times New Roman" panose="02020603050405020304" pitchFamily="18" charset="0"/>
                <a:cs typeface="Times New Roman" panose="02020603050405020304" pitchFamily="18" charset="0"/>
              </a:rPr>
              <a:t>Boost </a:t>
            </a:r>
            <a:r>
              <a:rPr lang="en-US" sz="1400" dirty="0">
                <a:latin typeface="Times New Roman" panose="02020603050405020304" pitchFamily="18" charset="0"/>
                <a:cs typeface="Times New Roman" panose="02020603050405020304" pitchFamily="18" charset="0"/>
              </a:rPr>
              <a:t>the level of </a:t>
            </a:r>
            <a:r>
              <a:rPr lang="en-US" sz="1400" dirty="0" smtClean="0">
                <a:latin typeface="Times New Roman" panose="02020603050405020304" pitchFamily="18" charset="0"/>
                <a:cs typeface="Times New Roman" panose="02020603050405020304" pitchFamily="18" charset="0"/>
              </a:rPr>
              <a:t>productivity</a:t>
            </a:r>
          </a:p>
          <a:p>
            <a:pPr>
              <a:lnSpc>
                <a:spcPct val="200000"/>
              </a:lnSpc>
              <a:buFont typeface="Wingdings" pitchFamily="2" charset="2"/>
              <a:buChar char="v"/>
            </a:pPr>
            <a:r>
              <a:rPr lang="en-US" sz="1400" dirty="0" smtClean="0">
                <a:latin typeface="Times New Roman" panose="02020603050405020304" pitchFamily="18" charset="0"/>
                <a:cs typeface="Times New Roman" panose="02020603050405020304" pitchFamily="18" charset="0"/>
              </a:rPr>
              <a:t>Enhance </a:t>
            </a:r>
            <a:r>
              <a:rPr lang="en-US" sz="1400" dirty="0">
                <a:latin typeface="Times New Roman" panose="02020603050405020304" pitchFamily="18" charset="0"/>
                <a:cs typeface="Times New Roman" panose="02020603050405020304" pitchFamily="18" charset="0"/>
              </a:rPr>
              <a:t>the working conditions of workers and the </a:t>
            </a:r>
            <a:r>
              <a:rPr lang="en-US" sz="1400" dirty="0" smtClean="0">
                <a:latin typeface="Times New Roman" panose="02020603050405020304" pitchFamily="18" charset="0"/>
                <a:cs typeface="Times New Roman" panose="02020603050405020304" pitchFamily="18" charset="0"/>
              </a:rPr>
              <a:t>management.</a:t>
            </a:r>
          </a:p>
          <a:p>
            <a:pPr>
              <a:lnSpc>
                <a:spcPct val="200000"/>
              </a:lnSpc>
              <a:buFont typeface="Wingdings" pitchFamily="2" charset="2"/>
              <a:buChar char="v"/>
            </a:pPr>
            <a:r>
              <a:rPr lang="en-US" sz="1400" dirty="0" smtClean="0">
                <a:latin typeface="Times New Roman" panose="02020603050405020304" pitchFamily="18" charset="0"/>
                <a:cs typeface="Times New Roman" panose="02020603050405020304" pitchFamily="18" charset="0"/>
              </a:rPr>
              <a:t>India </a:t>
            </a:r>
            <a:r>
              <a:rPr lang="en-US" sz="1400" dirty="0">
                <a:latin typeface="Times New Roman" panose="02020603050405020304" pitchFamily="18" charset="0"/>
                <a:cs typeface="Times New Roman" panose="02020603050405020304" pitchFamily="18" charset="0"/>
              </a:rPr>
              <a:t>is recognized as the highly regulated labor country in the globe by the World Bank (Tamer, Wood &amp; Rahul, 2019).</a:t>
            </a:r>
          </a:p>
          <a:p>
            <a:pPr marL="0" indent="0">
              <a:lnSpc>
                <a:spcPct val="200000"/>
              </a:lnSpc>
              <a:buNone/>
            </a:pPr>
            <a:r>
              <a:rPr lang="en-US" sz="1400" b="1" dirty="0">
                <a:latin typeface="Times New Roman" panose="02020603050405020304" pitchFamily="18" charset="0"/>
                <a:cs typeface="Times New Roman" panose="02020603050405020304" pitchFamily="18" charset="0"/>
              </a:rPr>
              <a:t>The actors of the Labor Relations in India</a:t>
            </a:r>
          </a:p>
          <a:p>
            <a:pPr marL="0" indent="0">
              <a:lnSpc>
                <a:spcPct val="200000"/>
              </a:lnSpc>
              <a:buNone/>
            </a:pPr>
            <a:r>
              <a:rPr lang="en-US" sz="1400" dirty="0">
                <a:latin typeface="Times New Roman" panose="02020603050405020304" pitchFamily="18" charset="0"/>
                <a:cs typeface="Times New Roman" panose="02020603050405020304" pitchFamily="18" charset="0"/>
              </a:rPr>
              <a:t>There are three main classical actors; the government, employees and employers.</a:t>
            </a:r>
          </a:p>
          <a:p>
            <a:pPr>
              <a:lnSpc>
                <a:spcPct val="200000"/>
              </a:lnSpc>
              <a:buFont typeface="Wingdings" pitchFamily="2" charset="2"/>
              <a:buChar char="Ø"/>
            </a:pPr>
            <a:r>
              <a:rPr lang="en-US" sz="1400" dirty="0">
                <a:latin typeface="Times New Roman" panose="02020603050405020304" pitchFamily="18" charset="0"/>
                <a:cs typeface="Times New Roman" panose="02020603050405020304" pitchFamily="18" charset="0"/>
              </a:rPr>
              <a:t>The actors play crucial role to bargain collectively and </a:t>
            </a:r>
            <a:r>
              <a:rPr lang="en-US" sz="1400" dirty="0" smtClean="0">
                <a:latin typeface="Times New Roman" panose="02020603050405020304" pitchFamily="18" charset="0"/>
                <a:cs typeface="Times New Roman" panose="02020603050405020304" pitchFamily="18" charset="0"/>
              </a:rPr>
              <a:t>interactively.</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Also</a:t>
            </a:r>
            <a:r>
              <a:rPr lang="en-US" sz="1400" dirty="0">
                <a:latin typeface="Times New Roman" panose="02020603050405020304" pitchFamily="18" charset="0"/>
                <a:cs typeface="Times New Roman" panose="02020603050405020304" pitchFamily="18" charset="0"/>
              </a:rPr>
              <a:t>, they establish mechanisms of settling the industrial </a:t>
            </a:r>
            <a:r>
              <a:rPr lang="en-US" sz="1400" dirty="0" smtClean="0">
                <a:latin typeface="Times New Roman" panose="02020603050405020304" pitchFamily="18" charset="0"/>
                <a:cs typeface="Times New Roman" panose="02020603050405020304" pitchFamily="18" charset="0"/>
              </a:rPr>
              <a:t>disputes.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Larger </a:t>
            </a:r>
            <a:r>
              <a:rPr lang="en-US" sz="1400" dirty="0">
                <a:latin typeface="Times New Roman" panose="02020603050405020304" pitchFamily="18" charset="0"/>
                <a:cs typeface="Times New Roman" panose="02020603050405020304" pitchFamily="18" charset="0"/>
              </a:rPr>
              <a:t>magnitude of Indian labor laws focus in prohibiting discrimination, child labor as well as promoting the humane working conditions.</a:t>
            </a:r>
          </a:p>
        </p:txBody>
      </p:sp>
    </p:spTree>
    <p:extLst>
      <p:ext uri="{BB962C8B-B14F-4D97-AF65-F5344CB8AC3E}">
        <p14:creationId xmlns:p14="http://schemas.microsoft.com/office/powerpoint/2010/main" val="286495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6A5B06-F711-447F-AFA6-124C28A136F6}"/>
              </a:ext>
            </a:extLst>
          </p:cNvPr>
          <p:cNvSpPr>
            <a:spLocks noGrp="1"/>
          </p:cNvSpPr>
          <p:nvPr>
            <p:ph type="title"/>
          </p:nvPr>
        </p:nvSpPr>
        <p:spPr/>
        <p:txBody>
          <a:bodyPr>
            <a:normAutofit/>
          </a:bodyPr>
          <a:lstStyle/>
          <a:p>
            <a:pPr algn="ctr"/>
            <a:r>
              <a:rPr lang="en-US" sz="1400" b="1" dirty="0"/>
              <a:t>Training and Support in India</a:t>
            </a:r>
          </a:p>
        </p:txBody>
      </p:sp>
      <p:sp>
        <p:nvSpPr>
          <p:cNvPr id="3" name="Content Placeholder 2">
            <a:extLst>
              <a:ext uri="{FF2B5EF4-FFF2-40B4-BE49-F238E27FC236}">
                <a16:creationId xmlns:a16="http://schemas.microsoft.com/office/drawing/2014/main" xmlns="" id="{5CEC42B1-4824-454F-B712-74B5612B9647}"/>
              </a:ext>
            </a:extLst>
          </p:cNvPr>
          <p:cNvSpPr>
            <a:spLocks noGrp="1"/>
          </p:cNvSpPr>
          <p:nvPr>
            <p:ph idx="1"/>
          </p:nvPr>
        </p:nvSpPr>
        <p:spPr>
          <a:xfrm>
            <a:off x="916547" y="1477896"/>
            <a:ext cx="10515600" cy="4351338"/>
          </a:xfrm>
        </p:spPr>
        <p:txBody>
          <a:bodyPr>
            <a:noAutofit/>
          </a:bodyPr>
          <a:lstStyle/>
          <a:p>
            <a:pPr>
              <a:lnSpc>
                <a:spcPct val="200000"/>
              </a:lnSpc>
              <a:buFont typeface="Wingdings" pitchFamily="2" charset="2"/>
              <a:buChar char="Ø"/>
            </a:pPr>
            <a:r>
              <a:rPr lang="en-US" sz="1400" dirty="0">
                <a:latin typeface="Times New Roman" pitchFamily="18" charset="0"/>
                <a:cs typeface="Times New Roman" panose="02020603050405020304" pitchFamily="18" charset="0"/>
              </a:rPr>
              <a:t>It is incorporated to ensure that the employees remain relevant when there are technological transformations. </a:t>
            </a:r>
            <a:endParaRPr lang="en-US" sz="1400" dirty="0" smtClean="0">
              <a:latin typeface="Times New Roman" panose="02020603050405020304" pitchFamily="18" charset="0"/>
              <a:cs typeface="Times New Roman" panose="02020603050405020304" pitchFamily="18" charset="0"/>
            </a:endParaRP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employee gets additional insights in terms of refined skills, new habits and advanced knowledge which boost the level of </a:t>
            </a:r>
            <a:r>
              <a:rPr lang="en-US" sz="1400" dirty="0" smtClean="0">
                <a:latin typeface="Times New Roman" panose="02020603050405020304" pitchFamily="18" charset="0"/>
                <a:cs typeface="Times New Roman" panose="02020603050405020304" pitchFamily="18" charset="0"/>
              </a:rPr>
              <a:t>performance.</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training is deeply rooted in behavioral sciences where the HR has a crucial role of organizing initiatives and </a:t>
            </a:r>
            <a:r>
              <a:rPr lang="en-US" sz="1400" dirty="0" smtClean="0">
                <a:latin typeface="Times New Roman" panose="02020603050405020304" pitchFamily="18" charset="0"/>
                <a:cs typeface="Times New Roman" panose="02020603050405020304" pitchFamily="18" charset="0"/>
              </a:rPr>
              <a:t>concerts.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Both </a:t>
            </a:r>
            <a:r>
              <a:rPr lang="en-US" sz="1400" dirty="0">
                <a:latin typeface="Times New Roman" panose="02020603050405020304" pitchFamily="18" charset="0"/>
                <a:cs typeface="Times New Roman" panose="02020603050405020304" pitchFamily="18" charset="0"/>
              </a:rPr>
              <a:t>senior executives and the departmental heads are responsible for all training functional areas and should accommodate all employees basing on their respective positions and </a:t>
            </a:r>
            <a:r>
              <a:rPr lang="en-US" sz="1400" dirty="0" smtClean="0">
                <a:latin typeface="Times New Roman" panose="02020603050405020304" pitchFamily="18" charset="0"/>
                <a:cs typeface="Times New Roman" panose="02020603050405020304" pitchFamily="18" charset="0"/>
              </a:rPr>
              <a:t>requirements.</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training programs of behavioral sciences include; motivation achievement, teamwork, effective communication, transaction analysis and proper leadership styles</a:t>
            </a:r>
            <a:r>
              <a:rPr lang="en-US" sz="1400" dirty="0" smtClean="0">
                <a:latin typeface="Times New Roman" panose="02020603050405020304" pitchFamily="18" charset="0"/>
                <a:cs typeface="Times New Roman" panose="02020603050405020304" pitchFamily="18" charset="0"/>
              </a:rPr>
              <a:t>.</a:t>
            </a:r>
          </a:p>
          <a:p>
            <a:pPr>
              <a:lnSpc>
                <a:spcPct val="200000"/>
              </a:lnSpc>
              <a:buFont typeface="Wingdings" pitchFamily="2" charset="2"/>
              <a:buChar char="Ø"/>
            </a:pPr>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Functional areas of the organization that are supported entails manufacturing, production, inventory control, supply chain management and marketing (Makhecha &amp; Vasanthi, 2018).</a:t>
            </a:r>
          </a:p>
        </p:txBody>
      </p:sp>
    </p:spTree>
    <p:extLst>
      <p:ext uri="{BB962C8B-B14F-4D97-AF65-F5344CB8AC3E}">
        <p14:creationId xmlns:p14="http://schemas.microsoft.com/office/powerpoint/2010/main" val="25301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549742-8454-4F08-90F8-964E094C251A}"/>
              </a:ext>
            </a:extLst>
          </p:cNvPr>
          <p:cNvSpPr>
            <a:spLocks noGrp="1"/>
          </p:cNvSpPr>
          <p:nvPr>
            <p:ph type="title"/>
          </p:nvPr>
        </p:nvSpPr>
        <p:spPr/>
        <p:txBody>
          <a:bodyPr>
            <a:normAutofit/>
          </a:bodyPr>
          <a:lstStyle/>
          <a:p>
            <a:pPr algn="ctr"/>
            <a:r>
              <a:rPr lang="en-US" sz="1400"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7FEC3B0D-18AB-4491-A67A-B70233E8018D}"/>
              </a:ext>
            </a:extLst>
          </p:cNvPr>
          <p:cNvSpPr>
            <a:spLocks noGrp="1"/>
          </p:cNvSpPr>
          <p:nvPr>
            <p:ph idx="1"/>
          </p:nvPr>
        </p:nvSpPr>
        <p:spPr/>
        <p:txBody>
          <a:bodyPr>
            <a:normAutofit fontScale="85000" lnSpcReduction="10000"/>
          </a:bodyPr>
          <a:lstStyle/>
          <a:p>
            <a:pPr>
              <a:lnSpc>
                <a:spcPct val="200000"/>
              </a:lnSpc>
              <a:buFont typeface="Wingdings" pitchFamily="2" charset="2"/>
              <a:buChar char="Ø"/>
            </a:pPr>
            <a:r>
              <a:rPr lang="en-US" sz="1800" dirty="0">
                <a:latin typeface="Times New Roman" pitchFamily="18" charset="0"/>
                <a:cs typeface="Times New Roman" panose="02020603050405020304" pitchFamily="18" charset="0"/>
              </a:rPr>
              <a:t>Ultimately, HR practices have enabled India to source the right candidate, adopt and effective payment system, establish good labor relations and intrinsic development of employees through  training and </a:t>
            </a:r>
            <a:r>
              <a:rPr lang="en-US" sz="1800" dirty="0" smtClean="0">
                <a:latin typeface="Times New Roman" panose="02020603050405020304" pitchFamily="18" charset="0"/>
                <a:cs typeface="Times New Roman" panose="02020603050405020304" pitchFamily="18" charset="0"/>
              </a:rPr>
              <a:t>support.</a:t>
            </a:r>
          </a:p>
          <a:p>
            <a:pPr>
              <a:lnSpc>
                <a:spcPct val="200000"/>
              </a:lnSpc>
              <a:buFont typeface="Wingdings" pitchFamily="2" charset="2"/>
              <a:buChar char="Ø"/>
            </a:pPr>
            <a:r>
              <a:rPr lang="en-US" sz="1800" dirty="0" smtClean="0">
                <a:latin typeface="Times New Roman" panose="02020603050405020304" pitchFamily="18" charset="0"/>
                <a:cs typeface="Times New Roman" panose="02020603050405020304" pitchFamily="18" charset="0"/>
              </a:rPr>
              <a:t>There </a:t>
            </a:r>
            <a:r>
              <a:rPr lang="en-US" sz="1800" dirty="0">
                <a:latin typeface="Times New Roman" panose="02020603050405020304" pitchFamily="18" charset="0"/>
                <a:cs typeface="Times New Roman" panose="02020603050405020304" pitchFamily="18" charset="0"/>
              </a:rPr>
              <a:t>are other proactive measures that can be strategically deployed to enhance the efficiency of HR </a:t>
            </a:r>
            <a:r>
              <a:rPr lang="en-US" sz="1800" dirty="0" smtClean="0">
                <a:latin typeface="Times New Roman" panose="02020603050405020304" pitchFamily="18" charset="0"/>
                <a:cs typeface="Times New Roman" panose="02020603050405020304" pitchFamily="18" charset="0"/>
              </a:rPr>
              <a:t>practices;</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HR </a:t>
            </a:r>
            <a:r>
              <a:rPr lang="en-US" sz="1800" dirty="0">
                <a:latin typeface="Times New Roman" panose="02020603050405020304" pitchFamily="18" charset="0"/>
                <a:cs typeface="Times New Roman" panose="02020603050405020304" pitchFamily="18" charset="0"/>
              </a:rPr>
              <a:t>automaton because it is cost effective in terms of the expense and time when adopted to recruit </a:t>
            </a:r>
            <a:r>
              <a:rPr lang="en-US" sz="1800" dirty="0" smtClean="0">
                <a:latin typeface="Times New Roman" panose="02020603050405020304" pitchFamily="18" charset="0"/>
                <a:cs typeface="Times New Roman" panose="02020603050405020304" pitchFamily="18" charset="0"/>
              </a:rPr>
              <a:t>professionals.</a:t>
            </a:r>
          </a:p>
          <a:p>
            <a:pPr>
              <a:lnSpc>
                <a:spcPct val="200000"/>
              </a:lnSpc>
              <a:buFont typeface="Wingdings" pitchFamily="2" charset="2"/>
              <a:buChar char="v"/>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government should continuously train and support its employees to cope up with the disruptive technology</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280428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References</a:t>
            </a:r>
            <a:br>
              <a:rPr lang="en-US" b="1" dirty="0"/>
            </a:br>
            <a:endParaRPr lang="en-US" dirty="0"/>
          </a:p>
        </p:txBody>
      </p:sp>
      <p:sp>
        <p:nvSpPr>
          <p:cNvPr id="3" name="Content Placeholder 2"/>
          <p:cNvSpPr>
            <a:spLocks noGrp="1"/>
          </p:cNvSpPr>
          <p:nvPr>
            <p:ph idx="1"/>
          </p:nvPr>
        </p:nvSpPr>
        <p:spPr/>
        <p:txBody>
          <a:bodyPr/>
          <a:lstStyle/>
          <a:p>
            <a:pPr marL="0" indent="-457200">
              <a:lnSpc>
                <a:spcPct val="200000"/>
              </a:lnSpc>
              <a:buNone/>
            </a:pPr>
            <a:r>
              <a:rPr lang="en-US" sz="2000" dirty="0" smtClean="0">
                <a:latin typeface="Times New Roman" pitchFamily="18" charset="0"/>
                <a:cs typeface="Times New Roman" pitchFamily="18" charset="0"/>
              </a:rPr>
              <a:t>Tamer</a:t>
            </a:r>
            <a:r>
              <a:rPr lang="en-US" sz="2000" dirty="0">
                <a:latin typeface="Times New Roman" pitchFamily="18" charset="0"/>
                <a:cs typeface="Times New Roman" pitchFamily="18" charset="0"/>
              </a:rPr>
              <a:t>, K.D., Wood, G. &amp; Rahul, S. (2019). Human Resource Management in India: Performance and Complementary. </a:t>
            </a:r>
            <a:r>
              <a:rPr lang="en-US" sz="2000" i="1" dirty="0">
                <a:latin typeface="Times New Roman" pitchFamily="18" charset="0"/>
                <a:cs typeface="Times New Roman" pitchFamily="18" charset="0"/>
              </a:rPr>
              <a:t>European Management Review.</a:t>
            </a:r>
          </a:p>
          <a:p>
            <a:pPr marL="0" indent="-457200">
              <a:lnSpc>
                <a:spcPct val="200000"/>
              </a:lnSpc>
              <a:buNone/>
            </a:pPr>
            <a:r>
              <a:rPr lang="en-US" sz="2000" dirty="0" err="1">
                <a:latin typeface="Times New Roman" pitchFamily="18" charset="0"/>
                <a:cs typeface="Times New Roman" pitchFamily="18" charset="0"/>
              </a:rPr>
              <a:t>Makhecha</a:t>
            </a:r>
            <a:r>
              <a:rPr lang="en-US" sz="2000" dirty="0">
                <a:latin typeface="Times New Roman" pitchFamily="18" charset="0"/>
                <a:cs typeface="Times New Roman" pitchFamily="18" charset="0"/>
              </a:rPr>
              <a:t>, U.P. &amp; </a:t>
            </a:r>
            <a:r>
              <a:rPr lang="en-US" sz="2000" dirty="0" err="1">
                <a:latin typeface="Times New Roman" pitchFamily="18" charset="0"/>
                <a:cs typeface="Times New Roman" pitchFamily="18" charset="0"/>
              </a:rPr>
              <a:t>Vasanthi</a:t>
            </a:r>
            <a:r>
              <a:rPr lang="en-US" sz="2000" dirty="0">
                <a:latin typeface="Times New Roman" pitchFamily="18" charset="0"/>
                <a:cs typeface="Times New Roman" pitchFamily="18" charset="0"/>
              </a:rPr>
              <a:t>, S. (2018). Multi-Level Gaps: A Study of Intended, Actual and Experienced Human Resource Practices in a Hypermarket Chain in India.</a:t>
            </a:r>
          </a:p>
          <a:p>
            <a:pPr marL="0" indent="0">
              <a:buNone/>
            </a:pPr>
            <a:endParaRPr lang="en-US" dirty="0"/>
          </a:p>
        </p:txBody>
      </p:sp>
    </p:spTree>
    <p:extLst>
      <p:ext uri="{BB962C8B-B14F-4D97-AF65-F5344CB8AC3E}">
        <p14:creationId xmlns:p14="http://schemas.microsoft.com/office/powerpoint/2010/main" val="68876573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208</TotalTime>
  <Words>857</Words>
  <Application>Microsoft Office PowerPoint</Application>
  <PresentationFormat>Custom</PresentationFormat>
  <Paragraphs>57</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Angles</vt:lpstr>
      <vt:lpstr>PowerPoint Presentation</vt:lpstr>
      <vt:lpstr>Recruitment Practices in India</vt:lpstr>
      <vt:lpstr>Payment System IN India</vt:lpstr>
      <vt:lpstr>Labor Relations of India</vt:lpstr>
      <vt:lpstr>Training and Support in India</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 Omunyalo</dc:creator>
  <cp:lastModifiedBy>hp</cp:lastModifiedBy>
  <cp:revision>26</cp:revision>
  <dcterms:created xsi:type="dcterms:W3CDTF">2020-04-24T03:04:20Z</dcterms:created>
  <dcterms:modified xsi:type="dcterms:W3CDTF">2020-04-24T12:52:37Z</dcterms:modified>
</cp:coreProperties>
</file>